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07156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Обработка почвы по дисциплине </a:t>
            </a:r>
            <a:br>
              <a:rPr lang="ru-RU" sz="2800" dirty="0" smtClean="0"/>
            </a:br>
            <a:r>
              <a:rPr lang="ru-RU" sz="2800" dirty="0" smtClean="0"/>
              <a:t>«Основы агрономии»</a:t>
            </a:r>
            <a:endParaRPr lang="ru-RU" sz="2800" dirty="0"/>
          </a:p>
        </p:txBody>
      </p:sp>
      <p:pic>
        <p:nvPicPr>
          <p:cNvPr id="4" name="Picture 8" descr="867403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00240"/>
            <a:ext cx="335758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img1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928802"/>
            <a:ext cx="3286148" cy="266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luschilniki-diskovye-768x43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857760"/>
            <a:ext cx="2951162" cy="16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Прицепной дисковый лущильник 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ЛДГ-10А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предназначен для лущения почвы после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уборки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зерновых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культур, для ухода за парами,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разделки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пластов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размельчения глыб после вспашки</a:t>
            </a:r>
            <a:r>
              <a:rPr lang="ru-RU" sz="3000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Устройство Лущильника</a:t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ЛДГ – 10А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obrab-pochvy-00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3914775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929322" y="1857365"/>
            <a:ext cx="24288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1,7 — каретки;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 — тяга;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— брусья секций;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— ходовое колесо;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— рама;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 — механизм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гидроуправления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 — секции (батареи дисков);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 — перекрывающая секция.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Рабочий процесс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Поле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лущат поперек направления движения уборочного агрегата. При въезде в борозду тракторист принудительно заглубляет в почву диски лущильника и направляет агрегат вдоль загона. Вследствие сопротивления почвы диски, закрепленные на валах батарей, приводятся во вращение и оказывают на почву воздействие, аналогичное дисковым боронам.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Ввиду того, что угол атаки у дисковых лущильников больше, чем у дисковых борон, то диски лущильника в большей степени оборачивают и крошат почвенный пласт.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Настраивают брусья секций и тяги на требуемый угол атаки.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пожнивном лущении стерни угол атаки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должен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составлять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слабозасоленных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почвах 30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обработке паров и  предпахотной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обработке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почвы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на разделке пластов и размельчении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глыб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вспашки любых почв 15 и 20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Регулировка угла атаки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Для регулировки угла атаки изменяют длину тяг и передвигают брусья секций в обоймах рамы, сохраняя при этом необходимый зазор, в стыке между дисками правых и левых секций.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Глубину лущения регулируют, сжимая пружины на штангах секций.</a:t>
            </a:r>
          </a:p>
          <a:p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Лемешный лущильник ППЛ-10-25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Используют при лущении на глубину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8-10см, предпосевной обработке на глубину до 14 см.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Машину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агрегатируют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тракторами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ДТ-75Н и Т-4А.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Устройство ППЛ-10-25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Лемешный плуг-лущильник ППЛ-10-2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71678"/>
            <a:ext cx="465296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143504" y="1997838"/>
            <a:ext cx="307183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1 – корпус; 2, 5 – секция рамы; </a:t>
            </a:r>
          </a:p>
          <a:p>
            <a:r>
              <a:rPr lang="ru-RU" sz="2000" i="1" dirty="0" smtClean="0"/>
              <a:t>3, 17 – колеса; 4 – ось; </a:t>
            </a:r>
          </a:p>
          <a:p>
            <a:r>
              <a:rPr lang="ru-RU" sz="2000" i="1" dirty="0" smtClean="0"/>
              <a:t>6 – штанга; </a:t>
            </a:r>
          </a:p>
          <a:p>
            <a:r>
              <a:rPr lang="ru-RU" sz="2000" i="1" dirty="0" smtClean="0"/>
              <a:t>7, 12 – регуляторы глубины; </a:t>
            </a:r>
          </a:p>
          <a:p>
            <a:r>
              <a:rPr lang="ru-RU" sz="2000" i="1" dirty="0" smtClean="0"/>
              <a:t>8 – штурвал; </a:t>
            </a:r>
          </a:p>
          <a:p>
            <a:r>
              <a:rPr lang="ru-RU" sz="2000" i="1" dirty="0" smtClean="0"/>
              <a:t>9 – </a:t>
            </a:r>
            <a:r>
              <a:rPr lang="ru-RU" sz="2000" i="1" dirty="0" err="1" smtClean="0"/>
              <a:t>догружатель</a:t>
            </a:r>
            <a:r>
              <a:rPr lang="ru-RU" sz="2000" i="1" dirty="0" smtClean="0"/>
              <a:t>; </a:t>
            </a:r>
          </a:p>
          <a:p>
            <a:r>
              <a:rPr lang="ru-RU" sz="2000" i="1" dirty="0" smtClean="0"/>
              <a:t>10 – кронштейн</a:t>
            </a:r>
            <a:r>
              <a:rPr lang="ru-RU" sz="2000" i="1" dirty="0" smtClean="0"/>
              <a:t>;</a:t>
            </a:r>
          </a:p>
          <a:p>
            <a:r>
              <a:rPr lang="ru-RU" sz="2000" i="1" dirty="0" smtClean="0"/>
              <a:t> </a:t>
            </a:r>
            <a:r>
              <a:rPr lang="ru-RU" sz="2000" i="1" dirty="0" smtClean="0"/>
              <a:t>11 – тяга; 13 – рычаг; </a:t>
            </a:r>
          </a:p>
          <a:p>
            <a:r>
              <a:rPr lang="ru-RU" sz="2000" i="1" dirty="0" smtClean="0"/>
              <a:t>14 – гидроцилиндр; </a:t>
            </a:r>
          </a:p>
          <a:p>
            <a:r>
              <a:rPr lang="ru-RU" sz="2000" i="1" dirty="0" smtClean="0"/>
              <a:t>1 5 – поводок; </a:t>
            </a:r>
          </a:p>
          <a:p>
            <a:r>
              <a:rPr lang="ru-RU" sz="2000" i="1" dirty="0" smtClean="0"/>
              <a:t>16 – прицепное устройство</a:t>
            </a:r>
            <a:r>
              <a:rPr lang="ru-RU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Принцип действия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процессе работы плуг-лущильник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должен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передвигаться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устойчиво, без наклонов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рам,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избежать неодинаковой глубины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пахоты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различными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корпусами.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Регулировки.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Глубину пахоты передними корпусами регулируют опорным колесом и дополнительно регулировочным болтом прицепа;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Глубину пахоты средними корпусами – перемещением ходовых колес при помощи штурвала полевого механизма и задних корпусов – опорным колесом.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выглубления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задней секции, гайкой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догружателя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дополнительно поджимают пружину штанги.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609600" indent="-609600">
              <a:lnSpc>
                <a:spcPct val="80000"/>
              </a:lnSpc>
            </a:pPr>
            <a:r>
              <a:rPr lang="ru-RU" dirty="0" smtClean="0"/>
              <a:t>А) К-701;                              Б) МТЗ-80;                      В) ДТ-75Н.</a:t>
            </a:r>
            <a:endParaRPr lang="ru-RU" b="1" dirty="0" smtClean="0"/>
          </a:p>
          <a:p>
            <a:pPr marL="609600" indent="-609600">
              <a:lnSpc>
                <a:spcPct val="80000"/>
              </a:lnSpc>
            </a:pPr>
            <a:r>
              <a:rPr lang="ru-RU" b="1" dirty="0" smtClean="0"/>
              <a:t>2. Что обозначает буква Г в марке лущильника ЛДГ-10А?</a:t>
            </a:r>
            <a:endParaRPr lang="ru-RU" dirty="0" smtClean="0"/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А) Гидравлический;             Б) </a:t>
            </a:r>
            <a:r>
              <a:rPr lang="ru-RU" dirty="0" err="1" smtClean="0"/>
              <a:t>Гидрофицированный</a:t>
            </a:r>
            <a:r>
              <a:rPr lang="ru-RU" dirty="0" smtClean="0"/>
              <a:t>;   В) Глубинный.</a:t>
            </a:r>
            <a:endParaRPr lang="ru-RU" b="1" dirty="0" smtClean="0"/>
          </a:p>
          <a:p>
            <a:pPr marL="609600" indent="-609600">
              <a:lnSpc>
                <a:spcPct val="80000"/>
              </a:lnSpc>
            </a:pPr>
            <a:r>
              <a:rPr lang="ru-RU" b="1" dirty="0" smtClean="0"/>
              <a:t>3. Какие агротехнические требования относятся к лущильникам?</a:t>
            </a:r>
            <a:endParaRPr lang="ru-RU" dirty="0" smtClean="0"/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А) Выравнивать поверхность поля;    Б) Равномерно рыхлить почву;</a:t>
            </a:r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В) Оба варианта верны.</a:t>
            </a:r>
            <a:endParaRPr lang="ru-RU" b="1" dirty="0" smtClean="0"/>
          </a:p>
          <a:p>
            <a:pPr marL="609600" indent="-609600">
              <a:lnSpc>
                <a:spcPct val="80000"/>
              </a:lnSpc>
            </a:pPr>
            <a:r>
              <a:rPr lang="ru-RU" b="1" dirty="0" smtClean="0"/>
              <a:t>4. Что обозначает цифра 10 в марке лущильника ЛДГ-10А?</a:t>
            </a:r>
            <a:endParaRPr lang="ru-RU" dirty="0" smtClean="0"/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А) Ширину захвата;          Б) Глубину рыхления;   В) Количество корпусов.</a:t>
            </a:r>
            <a:endParaRPr lang="ru-RU" b="1" dirty="0" smtClean="0"/>
          </a:p>
          <a:p>
            <a:pPr marL="609600" indent="-609600">
              <a:lnSpc>
                <a:spcPct val="80000"/>
              </a:lnSpc>
            </a:pPr>
            <a:r>
              <a:rPr lang="ru-RU" b="1" dirty="0" smtClean="0"/>
              <a:t>5. Что входит в секцию лущильника?</a:t>
            </a:r>
            <a:endParaRPr lang="ru-RU" dirty="0" smtClean="0"/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А) Дисковая батарея;        Б) Дисковая батарея, кронштейны, скребковое устройство, две штанги с пружинами;     В) Скребковое устройство, две штанги с пружинами.</a:t>
            </a:r>
            <a:endParaRPr lang="ru-RU" b="1" dirty="0" smtClean="0"/>
          </a:p>
          <a:p>
            <a:pPr marL="609600" indent="-609600">
              <a:lnSpc>
                <a:spcPct val="80000"/>
              </a:lnSpc>
            </a:pPr>
            <a:r>
              <a:rPr lang="ru-RU" b="1" dirty="0" smtClean="0"/>
              <a:t>6. Сколько включает в себя батарея стальных вогнутых дисков?</a:t>
            </a:r>
            <a:endParaRPr lang="ru-RU" dirty="0" smtClean="0"/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А) Девять;                           Б) Десять;                        В) Пять.</a:t>
            </a:r>
            <a:endParaRPr lang="ru-RU" b="1" dirty="0" smtClean="0"/>
          </a:p>
          <a:p>
            <a:pPr marL="609600" indent="-609600">
              <a:lnSpc>
                <a:spcPct val="80000"/>
              </a:lnSpc>
            </a:pPr>
            <a:r>
              <a:rPr lang="ru-RU" b="1" dirty="0" smtClean="0"/>
              <a:t>7. Сколько должен составлять угол атаки при пожнивном лущении стерни?</a:t>
            </a:r>
            <a:endParaRPr lang="ru-RU" dirty="0" smtClean="0"/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А) 30°С;                                Б) 20°С;                            В) 35°С.</a:t>
            </a:r>
            <a:endParaRPr lang="ru-RU" b="1" dirty="0" smtClean="0"/>
          </a:p>
          <a:p>
            <a:pPr marL="609600" indent="-609600">
              <a:lnSpc>
                <a:spcPct val="80000"/>
              </a:lnSpc>
            </a:pPr>
            <a:r>
              <a:rPr lang="ru-RU" b="1" dirty="0" smtClean="0"/>
              <a:t>8. Что представляет собой скребковое устройство?</a:t>
            </a:r>
            <a:endParaRPr lang="ru-RU" dirty="0" smtClean="0"/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А) Треугольник;                 Б) Уголок;                         В) Прямоугольник.</a:t>
            </a:r>
            <a:endParaRPr lang="ru-RU" b="1" dirty="0" smtClean="0"/>
          </a:p>
          <a:p>
            <a:pPr marL="609600" indent="-609600">
              <a:lnSpc>
                <a:spcPct val="80000"/>
              </a:lnSpc>
            </a:pPr>
            <a:r>
              <a:rPr lang="ru-RU" b="1" dirty="0" smtClean="0"/>
              <a:t>9. Где засыпает </a:t>
            </a:r>
            <a:r>
              <a:rPr lang="ru-RU" b="1" dirty="0" err="1" smtClean="0"/>
              <a:t>заравниватель</a:t>
            </a:r>
            <a:r>
              <a:rPr lang="ru-RU" b="1" dirty="0" smtClean="0"/>
              <a:t> почвой разъемную  борозду?</a:t>
            </a:r>
            <a:endParaRPr lang="ru-RU" dirty="0" smtClean="0"/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А) В середине прохода;      Б) В начале прохода;      В) В конце прохода.</a:t>
            </a:r>
            <a:endParaRPr lang="ru-RU" b="1" dirty="0" smtClean="0"/>
          </a:p>
          <a:p>
            <a:pPr marL="609600" indent="-609600">
              <a:lnSpc>
                <a:spcPct val="80000"/>
              </a:lnSpc>
            </a:pPr>
            <a:r>
              <a:rPr lang="ru-RU" b="1" dirty="0" smtClean="0"/>
              <a:t>10.Для чего служит механизм </a:t>
            </a:r>
            <a:r>
              <a:rPr lang="ru-RU" b="1" dirty="0" err="1" smtClean="0"/>
              <a:t>гидроуправления</a:t>
            </a:r>
            <a:r>
              <a:rPr lang="ru-RU" b="1" dirty="0" smtClean="0"/>
              <a:t>?</a:t>
            </a:r>
            <a:endParaRPr lang="ru-RU" dirty="0" smtClean="0"/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А) Для изменения глубины обработки почвы;  Б) Для подъема секций в нейтральное положение;    В) Для подъема секций в транспортное положение  и изменения глубины 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groremmash-agd-1755633_1_66624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85794"/>
            <a:ext cx="6477045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609600" indent="-609600">
              <a:lnSpc>
                <a:spcPct val="80000"/>
              </a:lnSpc>
            </a:pPr>
            <a:r>
              <a:rPr lang="ru-RU" b="1" dirty="0" smtClean="0"/>
              <a:t>11. Что настраивают на требуемый угол атаки?</a:t>
            </a:r>
            <a:endParaRPr lang="ru-RU" dirty="0" smtClean="0"/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А) Брусья секций;           Б) Брусья секций и тяги;      В) Тяги.</a:t>
            </a:r>
            <a:endParaRPr lang="ru-RU" b="1" dirty="0" smtClean="0"/>
          </a:p>
          <a:p>
            <a:pPr marL="609600" indent="-609600">
              <a:lnSpc>
                <a:spcPct val="80000"/>
              </a:lnSpc>
            </a:pPr>
            <a:r>
              <a:rPr lang="ru-RU" b="1" dirty="0" smtClean="0"/>
              <a:t>12. Чем регулирую глубину лущения?</a:t>
            </a:r>
            <a:endParaRPr lang="ru-RU" dirty="0" smtClean="0"/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А) Пружинами на штангах секций;        Б) Регулировочным винтом;</a:t>
            </a:r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В) Опорным колесом.</a:t>
            </a:r>
            <a:endParaRPr lang="ru-RU" b="1" dirty="0" smtClean="0"/>
          </a:p>
          <a:p>
            <a:pPr marL="609600" indent="-609600">
              <a:lnSpc>
                <a:spcPct val="80000"/>
              </a:lnSpc>
            </a:pPr>
            <a:r>
              <a:rPr lang="ru-RU" b="1" dirty="0" smtClean="0"/>
              <a:t>13. На какую глубину используют ППЛ-10-25 при лущении?</a:t>
            </a:r>
            <a:endParaRPr lang="ru-RU" dirty="0" smtClean="0"/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А) 5-8см;                                 Б) 10-14см;                        В) 8-10см.</a:t>
            </a:r>
            <a:endParaRPr lang="ru-RU" b="1" dirty="0" smtClean="0"/>
          </a:p>
          <a:p>
            <a:pPr marL="609600" indent="-609600">
              <a:lnSpc>
                <a:spcPct val="80000"/>
              </a:lnSpc>
            </a:pPr>
            <a:r>
              <a:rPr lang="ru-RU" b="1" dirty="0" smtClean="0"/>
              <a:t>14. С какими тракторами </a:t>
            </a:r>
            <a:r>
              <a:rPr lang="ru-RU" b="1" dirty="0" err="1" smtClean="0"/>
              <a:t>агрегатируют</a:t>
            </a:r>
            <a:r>
              <a:rPr lang="ru-RU" b="1" dirty="0" smtClean="0"/>
              <a:t> плуг-лущильник ППЛ10-25?</a:t>
            </a:r>
            <a:endParaRPr lang="ru-RU" dirty="0" smtClean="0"/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А) К-701;                              Б) МТЗ-80;                      В) ДТ-75Н.</a:t>
            </a:r>
            <a:endParaRPr lang="ru-RU" b="1" dirty="0" smtClean="0"/>
          </a:p>
          <a:p>
            <a:pPr marL="609600" indent="-609600">
              <a:lnSpc>
                <a:spcPct val="80000"/>
              </a:lnSpc>
            </a:pPr>
            <a:r>
              <a:rPr lang="ru-RU" b="1" dirty="0" smtClean="0"/>
              <a:t>15. Что обозначает цифра 10 в марке ППЛ-10-25?</a:t>
            </a:r>
            <a:endParaRPr lang="ru-RU" dirty="0" smtClean="0"/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А) Губину вспашки;            Б) Число корпусов;        В) Ширину захвата.</a:t>
            </a:r>
            <a:endParaRPr lang="ru-RU" b="1" dirty="0" smtClean="0"/>
          </a:p>
          <a:p>
            <a:pPr marL="609600" indent="-609600">
              <a:lnSpc>
                <a:spcPct val="80000"/>
              </a:lnSpc>
            </a:pPr>
            <a:r>
              <a:rPr lang="ru-RU" b="1" dirty="0" smtClean="0"/>
              <a:t>16. Между какими дисками установлены подшипниковые узлы с обеих сторон?</a:t>
            </a:r>
            <a:endParaRPr lang="ru-RU" dirty="0" smtClean="0"/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А) Между вторым и третьим дисками;      Б) Между первым и вторым дисками;                       В) Между пятым и шестым дисками.</a:t>
            </a:r>
            <a:endParaRPr lang="ru-RU" b="1" dirty="0" smtClean="0"/>
          </a:p>
          <a:p>
            <a:pPr marL="609600" indent="-609600">
              <a:lnSpc>
                <a:spcPct val="80000"/>
              </a:lnSpc>
            </a:pPr>
            <a:r>
              <a:rPr lang="ru-RU" b="1" dirty="0" smtClean="0"/>
              <a:t>17. Для чего нужна перекрывающая секция?</a:t>
            </a:r>
            <a:endParaRPr lang="ru-RU" dirty="0" smtClean="0"/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А) Исключить огрехи в стыке правых секций;   Б) Исключить огрехи в стыке левых секций;       В) Исключить огрехи в стыке левых и правых секций.</a:t>
            </a:r>
            <a:endParaRPr lang="ru-RU" b="1" dirty="0" smtClean="0"/>
          </a:p>
          <a:p>
            <a:pPr marL="609600" indent="-609600">
              <a:lnSpc>
                <a:spcPct val="80000"/>
              </a:lnSpc>
            </a:pPr>
            <a:r>
              <a:rPr lang="ru-RU" b="1" dirty="0" smtClean="0"/>
              <a:t>18. </a:t>
            </a:r>
            <a:r>
              <a:rPr lang="ru-RU" dirty="0" smtClean="0"/>
              <a:t> </a:t>
            </a:r>
            <a:r>
              <a:rPr lang="ru-RU" b="1" dirty="0" smtClean="0"/>
              <a:t>Сколько должен составлять угол атаки на </a:t>
            </a:r>
            <a:r>
              <a:rPr lang="ru-RU" b="1" dirty="0" err="1" smtClean="0"/>
              <a:t>слабозасоренных</a:t>
            </a:r>
            <a:r>
              <a:rPr lang="ru-RU" b="1" dirty="0" smtClean="0"/>
              <a:t> почвах?</a:t>
            </a:r>
            <a:endParaRPr lang="ru-RU" dirty="0" smtClean="0"/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А) 30°С;                                Б) 20°С;                            В) 35°С.</a:t>
            </a:r>
            <a:endParaRPr lang="ru-RU" b="1" dirty="0" smtClean="0"/>
          </a:p>
          <a:p>
            <a:pPr marL="609600" indent="-609600">
              <a:lnSpc>
                <a:spcPct val="80000"/>
              </a:lnSpc>
            </a:pPr>
            <a:r>
              <a:rPr lang="ru-RU" b="1" dirty="0" smtClean="0"/>
              <a:t>19. Чем регулируют глубину пахоты передними корпусами?</a:t>
            </a:r>
            <a:endParaRPr lang="ru-RU" dirty="0" smtClean="0"/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А) Опорным колесом;          Б) Опорным колесом и регулировочным болтом прицепа;     В) Перемещение ходовых колес.</a:t>
            </a:r>
            <a:endParaRPr lang="ru-RU" b="1" dirty="0" smtClean="0"/>
          </a:p>
          <a:p>
            <a:pPr marL="609600" indent="-609600">
              <a:lnSpc>
                <a:spcPct val="80000"/>
              </a:lnSpc>
            </a:pPr>
            <a:r>
              <a:rPr lang="ru-RU" b="1" dirty="0" smtClean="0"/>
              <a:t>20. Что устанавливают на брусе?</a:t>
            </a:r>
            <a:endParaRPr lang="ru-RU" dirty="0" smtClean="0"/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А) Диски;                       Б) Тяги;                            В) Корпус гидроцилиндра.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Ответы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 – В.  2 – Б.  3 – В.  4 – А.  5 – Б.  6 – А.</a:t>
            </a: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7 – В.  8 – Б.  9 – А.  10 – В.  11 – Б.  </a:t>
            </a: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12 – А.</a:t>
            </a: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13 – В.  14 – В.  15 – Б.  16 – А.  17 – В.  </a:t>
            </a: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18 – А.</a:t>
            </a: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19 – Б.  20 – 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Лущение почвы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Лущением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называют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обработку верхнего слоя почвы на небольшую глубину (5-12 см) с полным или частичным оборотом пласта. </a:t>
            </a:r>
          </a:p>
          <a:p>
            <a:pPr>
              <a:lnSpc>
                <a:spcPct val="9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правило, лущение предшествует вспашке.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Благодаря лущению обеспечивается рыхление, частичное оборачивание и перемешивание почвы, а также подрезание сорняков.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лущении заделывается часть пожнивных остатков, а вместе с ними семена сорняков, вредители и возбудители болезней культурных растений.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Применения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лущения - снижение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энергозатрат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на вспашку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лущения стерни на поверхности почвы образуется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мелкокомковатый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слой, уменьшающий испарение влаги, уничтожаются сорные растения.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Отличия лущения от боронования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  Лущение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в отличие от боронования, сопровождается частичным или даже полным оборотом почвенного пласта, т. е. является своеобразной мини-вспашкой, тогда как основная цель боронования - рыхление и выравнивание поверхностного слоя почвы.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ЛДГ 10</a:t>
            </a:r>
            <a:endParaRPr lang="ru-RU" sz="3200" b="1" dirty="0"/>
          </a:p>
        </p:txBody>
      </p:sp>
      <p:pic>
        <p:nvPicPr>
          <p:cNvPr id="4" name="Picture 5" descr="Дисковый лущильник ЛДГ-1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71612"/>
            <a:ext cx="728667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Агротехнические требования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Равномерно рыхлить почву (отклонение от заданной глубины не более +1см);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2. Создавать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мелкокомковатый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слой почвы с преобладанием частиц размером до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5мм;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Выравнивать поверхность поля;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4. Не допускать глубоких борозд, валиков, пропусков (огрехов);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5. Полностью подрезать стерню и сорные растения.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Классификация лущильников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типу рабочих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органов:</a:t>
            </a:r>
          </a:p>
          <a:p>
            <a:pPr marL="514350" indent="-514350" algn="ctr">
              <a:buNone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Дисковые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Лемешные.</a:t>
            </a:r>
          </a:p>
          <a:p>
            <a:pPr algn="ctr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2. По способу присоединения к трактору: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Навесные;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Прицепные.</a:t>
            </a:r>
          </a:p>
          <a:p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/>
              <a:t>Марки </a:t>
            </a:r>
            <a:r>
              <a:rPr lang="ru-RU" sz="3000" b="1" dirty="0" smtClean="0"/>
              <a:t>лущильников 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ЛДГ-10А, ППЛ-10-25.</a:t>
            </a: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Л – лущильник, Д – дисковый, Н – навесной, Г –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гидрофицированный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ПЛ – плуг-лущильник, П – прицепной.</a:t>
            </a: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 дисковых лущильников цифра показывает ширину захвата машины в метрах, у лемешных первая цифра определяет число корпусов, вторая – ширину захвата каждого корпуса в сантиметрах.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1224</Words>
  <PresentationFormat>Экран (4:3)</PresentationFormat>
  <Paragraphs>131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Обработка почвы по дисциплине  «Основы агрономии»</vt:lpstr>
      <vt:lpstr>Слайд 2</vt:lpstr>
      <vt:lpstr>Лущение почвы</vt:lpstr>
      <vt:lpstr>  Применения лущения - снижение энергозатрат на вспашку</vt:lpstr>
      <vt:lpstr>Отличия лущения от боронования</vt:lpstr>
      <vt:lpstr>ЛДГ 10</vt:lpstr>
      <vt:lpstr>Агротехнические требования</vt:lpstr>
      <vt:lpstr>Классификация лущильников</vt:lpstr>
      <vt:lpstr>Марки лущильников </vt:lpstr>
      <vt:lpstr>Прицепной дисковый лущильник  ЛДГ-10А</vt:lpstr>
      <vt:lpstr>Устройство Лущильника  ЛДГ – 10А</vt:lpstr>
      <vt:lpstr>Рабочий процесс</vt:lpstr>
      <vt:lpstr>Настраивают брусья секций и тяги на требуемый угол атаки.</vt:lpstr>
      <vt:lpstr>Регулировка угла атаки</vt:lpstr>
      <vt:lpstr>Лемешный лущильник ППЛ-10-25</vt:lpstr>
      <vt:lpstr>Устройство ППЛ-10-25</vt:lpstr>
      <vt:lpstr>Принцип действия</vt:lpstr>
      <vt:lpstr>Регулировки.</vt:lpstr>
      <vt:lpstr>Тест</vt:lpstr>
      <vt:lpstr>Тест</vt:lpstr>
      <vt:lpstr>Ответы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Обработка почвы по дисциплине  «Основы агрономии»</dc:title>
  <dc:creator>User</dc:creator>
  <cp:lastModifiedBy>User</cp:lastModifiedBy>
  <cp:revision>6</cp:revision>
  <dcterms:created xsi:type="dcterms:W3CDTF">2020-02-09T08:48:34Z</dcterms:created>
  <dcterms:modified xsi:type="dcterms:W3CDTF">2020-02-09T09:34:37Z</dcterms:modified>
</cp:coreProperties>
</file>